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pPr>
            <a:r>
              <a:rPr lang="en-US" b="1"/>
              <a:t>End-Sem Examination Result Analysis</a:t>
            </a:r>
            <a:endParaRPr lang="en-IN" b="1"/>
          </a:p>
        </c:rich>
      </c:tx>
      <c:layout/>
      <c:overlay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/>
              </a:solidFill>
              <a:latin typeface="Bookman Old Style" panose="020506040505050202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Second Year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Sheet1!$B$1:$G$1</c:f>
              <c:strCache>
                <c:ptCount val="6"/>
                <c:pt idx="0">
                  <c:v>2018-19</c:v>
                </c:pt>
                <c:pt idx="1">
                  <c:v>2019-20</c:v>
                </c:pt>
                <c:pt idx="2">
                  <c:v>2020-21</c:v>
                </c:pt>
                <c:pt idx="3">
                  <c:v>2021-22</c:v>
                </c:pt>
                <c:pt idx="4">
                  <c:v>2022-23</c:v>
                </c:pt>
                <c:pt idx="5">
                  <c:v>2023-2024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0.95340000000000003</c:v>
                </c:pt>
                <c:pt idx="4">
                  <c:v>0.90900000000000003</c:v>
                </c:pt>
                <c:pt idx="5">
                  <c:v>0.7571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6F-4B0B-819D-2A001B2A6EE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Third 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Sheet1!$B$1:$G$1</c:f>
              <c:strCache>
                <c:ptCount val="6"/>
                <c:pt idx="0">
                  <c:v>2018-19</c:v>
                </c:pt>
                <c:pt idx="1">
                  <c:v>2019-20</c:v>
                </c:pt>
                <c:pt idx="2">
                  <c:v>2020-21</c:v>
                </c:pt>
                <c:pt idx="3">
                  <c:v>2021-22</c:v>
                </c:pt>
                <c:pt idx="4">
                  <c:v>2022-23</c:v>
                </c:pt>
                <c:pt idx="5">
                  <c:v>2023-2024</c:v>
                </c:pt>
              </c:strCache>
            </c:strRef>
          </c:cat>
          <c:val>
            <c:numRef>
              <c:f>Sheet1!$B$3:$G$3</c:f>
              <c:numCache>
                <c:formatCode>0.00%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0.98140000000000005</c:v>
                </c:pt>
                <c:pt idx="4">
                  <c:v>1</c:v>
                </c:pt>
                <c:pt idx="5">
                  <c:v>0.93330000000000002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6F-4B0B-819D-2A001B2A6EE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Final Year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Sheet1!$B$1:$G$1</c:f>
              <c:strCache>
                <c:ptCount val="6"/>
                <c:pt idx="0">
                  <c:v>2018-19</c:v>
                </c:pt>
                <c:pt idx="1">
                  <c:v>2019-20</c:v>
                </c:pt>
                <c:pt idx="2">
                  <c:v>2020-21</c:v>
                </c:pt>
                <c:pt idx="3">
                  <c:v>2021-22</c:v>
                </c:pt>
                <c:pt idx="4">
                  <c:v>2022-23</c:v>
                </c:pt>
                <c:pt idx="5">
                  <c:v>2023-2024</c:v>
                </c:pt>
              </c:strCache>
            </c:strRef>
          </c:cat>
          <c:val>
            <c:numRef>
              <c:f>Sheet1!$B$4:$G$4</c:f>
              <c:numCache>
                <c:formatCode>0.00%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0.98550000000000004</c:v>
                </c:pt>
                <c:pt idx="4">
                  <c:v>0.94440000000000002</c:v>
                </c:pt>
                <c:pt idx="5">
                  <c:v>0.70730000000000004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6F-4B0B-819D-2A001B2A6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7751984"/>
        <c:axId val="737753232"/>
      </c:barChart>
      <c:catAx>
        <c:axId val="737751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1" u="none" strike="noStrike" kern="1200" baseline="0">
                    <a:solidFill>
                      <a:schemeClr val="tx1"/>
                    </a:solidFill>
                    <a:latin typeface="Bookman Old Style" panose="02050604050505020204" pitchFamily="18" charset="0"/>
                    <a:ea typeface="+mn-ea"/>
                    <a:cs typeface="+mn-cs"/>
                  </a:defRPr>
                </a:pPr>
                <a:r>
                  <a:rPr lang="en-IN" b="1" i="1"/>
                  <a:t>Academic 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1" u="none" strike="noStrike" kern="1200" baseline="0">
                  <a:solidFill>
                    <a:schemeClr val="tx1"/>
                  </a:solidFill>
                  <a:latin typeface="Bookman Old Style" panose="020506040505050202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pPr>
            <a:endParaRPr lang="en-US"/>
          </a:p>
        </c:txPr>
        <c:crossAx val="737753232"/>
        <c:crosses val="autoZero"/>
        <c:auto val="1"/>
        <c:lblAlgn val="ctr"/>
        <c:lblOffset val="100"/>
        <c:noMultiLvlLbl val="0"/>
      </c:catAx>
      <c:valAx>
        <c:axId val="737753232"/>
        <c:scaling>
          <c:orientation val="minMax"/>
          <c:max val="1.100000000000000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1" u="none" strike="noStrike" kern="1200" baseline="0">
                    <a:solidFill>
                      <a:schemeClr val="tx1"/>
                    </a:solidFill>
                    <a:latin typeface="Bookman Old Style" panose="02050604050505020204" pitchFamily="18" charset="0"/>
                    <a:ea typeface="+mn-ea"/>
                    <a:cs typeface="+mn-cs"/>
                  </a:defRPr>
                </a:pPr>
                <a:r>
                  <a:rPr lang="en-IN" b="1" i="1"/>
                  <a:t>% of result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1" u="none" strike="noStrike" kern="1200" baseline="0">
                  <a:solidFill>
                    <a:schemeClr val="tx1"/>
                  </a:solidFill>
                  <a:latin typeface="Bookman Old Style" panose="020506040505050202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pPr>
            <a:endParaRPr lang="en-US"/>
          </a:p>
        </c:txPr>
        <c:crossAx val="737751984"/>
        <c:crosses val="autoZero"/>
        <c:crossBetween val="between"/>
        <c:majorUnit val="0.1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Bookman Old Style" panose="0205060405050502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chemeClr val="tx1"/>
          </a:solidFill>
          <a:latin typeface="Bookman Old Style" panose="020506040505050202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7966A-C86E-D62F-F8B3-8A9DF89C2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63762-1264-42E3-9395-C57132D212C3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E67B1-04D9-568F-99F7-DB479793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A3E55-CB7C-0E95-3552-DCCF20304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917F2-2B67-488D-88DD-22CF5F6DD71E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31928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C5EE9-9536-C829-0F79-92ACE3C13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2239F-CC00-4305-88BA-A5817DA4D9F7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F6430-099C-4C56-4967-A151CC95E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49254-5EDF-EA09-1165-1DAB3383D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5A266-5268-4EC1-860B-812AE9D6282C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14889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2C888-483E-1409-131E-81A38B706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459FE-701E-4746-90B7-3E9687C90963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9C3EA-AB9F-4359-5677-91C1F218B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86E32-6C0A-FE07-5F0C-765DC417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6A1CB-B80D-4A38-8B4D-1C549514793C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05006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7DE94-EADE-FBD0-450A-299E03FE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0264B-BCBC-4970-9B8D-6FB5130BB4BC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C645F-4AD7-949A-9A2C-4D7979FC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A6EAC-7C4F-A27B-59B8-8EBBB631B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E29B1-92A2-41F0-A014-54EAD1AC1B9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88916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386B3-9546-9DFD-538C-7915B62F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C0A8D-B02F-4F75-BC17-5D37E3A5D5AB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519C8-2B84-15AF-53FB-E4AAF33E7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C0CC6-8D28-51BC-32DD-68316CE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52F29-5492-44FD-8715-6BFFC25B60B4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41762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37A66-0CDA-6B21-984F-382B6C63B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0C441-A73E-4DA3-A405-362EE4DF4E13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68815A-779E-9C27-6557-587C341E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239F6C-6A1B-2DE1-9845-C724B110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85968-8D85-4717-A982-99A9E8AC15F7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53066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2E398D-5709-DC0C-9F16-DFE63D2A0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DE063-2EE4-42F2-BA52-389C9CD2E0C0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5CC9354-6F99-4D27-0212-4914E9E1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424E009-FE63-3F3E-CFC2-3582E9F3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522A9-FF62-469B-B15F-BFEF436CE76E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3369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5ADACC-C5E4-5E4A-29B2-9C6924619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2D453-33EF-455D-A6B2-448468525059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EBC3142-09AC-C97F-4AF2-242A709D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9E94048-CEAF-8D21-CA7A-2706CD4D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3E0AD-B5F6-4F55-B376-28E3F1D7093C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53757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2D689E-C91F-18AA-1335-730F8919D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880CA-384C-4797-B4D6-6E761A60723C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2667BBA-DD74-EC3B-4878-D3D4503CF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CE44E04-768D-D4FC-7D59-242F656C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78DFF-5E47-4100-9D6C-71DAAC8E4A34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92025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A8FD34-5C9B-9D44-73AD-920BA65AA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6E3FF-17E8-4651-A9D7-F78263E32E42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18BA4E-4608-C823-D2D6-0BB165CF6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FA06C0-3CB4-3F39-BB27-570928D6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A4DB2-30C4-4C1D-B4CB-6184F6D17BC5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12220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56D6F8-2984-4F83-2222-D44F12F5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8BA55-2A88-4127-ACBC-8EEDB60365C9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B23B2B-6E8B-4C04-09A6-4A3F5B0B8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7650F3-FE34-20CC-1511-C1704214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9FEB3-2527-4BB6-BCE1-BA7258AF1943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73689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200B848-80D9-5DB6-D77D-00663DE48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4E03C79-F17B-F8D7-7FE1-85499BDA12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3E1DB-ECD4-5C4C-907D-474770C78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07EC28-634B-4C4E-9978-F53818D6DA46}" type="datetimeFigureOut">
              <a:rPr lang="en-IN"/>
              <a:pPr>
                <a:defRPr/>
              </a:pPr>
              <a:t>18-12-2024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42692-52DD-FDC6-567B-5A43061B3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1D467-ACF1-9B45-EA75-B9D3785E7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886B21C-9986-4328-A1E1-B92D2DE51093}" type="slidenum">
              <a:rPr lang="en-IN" altLang="en-US"/>
              <a:pPr/>
              <a:t>‹#›</a:t>
            </a:fld>
            <a:endParaRPr lang="en-I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F0540-DDDD-BA00-79B8-F3D70576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DAE69A5-890A-45BB-A272-46C9D4F87028}" type="slidenum">
              <a:rPr lang="en-IN" altLang="en-US">
                <a:solidFill>
                  <a:srgbClr val="898989"/>
                </a:solidFill>
              </a:rPr>
              <a:pPr/>
              <a:t>1</a:t>
            </a:fld>
            <a:endParaRPr lang="en-IN" altLang="en-US">
              <a:solidFill>
                <a:srgbClr val="898989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00759F-3FB7-2675-28C5-D78E1F5612B1}"/>
              </a:ext>
            </a:extLst>
          </p:cNvPr>
          <p:cNvSpPr txBox="1">
            <a:spLocks/>
          </p:cNvSpPr>
          <p:nvPr/>
        </p:nvSpPr>
        <p:spPr>
          <a:xfrm>
            <a:off x="2993228" y="384554"/>
            <a:ext cx="6243638" cy="40005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bg1"/>
                </a:solidFill>
                <a:latin typeface="Sitka Heading Semibold" pitchFamily="2" charset="0"/>
                <a:ea typeface="Times New Roman" panose="02020603050405020304" pitchFamily="18" charset="0"/>
              </a:rPr>
              <a:t>Mechanical Engineering – End-Sem </a:t>
            </a:r>
            <a:r>
              <a:rPr lang="en-US" sz="1600" dirty="0">
                <a:solidFill>
                  <a:schemeClr val="bg1"/>
                </a:solidFill>
                <a:latin typeface="Sitka Heading Semibold" pitchFamily="2" charset="0"/>
                <a:ea typeface="Times New Roman" panose="02020603050405020304" pitchFamily="18" charset="0"/>
              </a:rPr>
              <a:t>Examination </a:t>
            </a:r>
            <a:r>
              <a:rPr lang="en-US" sz="1600" dirty="0" smtClean="0">
                <a:solidFill>
                  <a:schemeClr val="bg1"/>
                </a:solidFill>
                <a:latin typeface="Sitka Heading Semibold" pitchFamily="2" charset="0"/>
                <a:ea typeface="Times New Roman" panose="02020603050405020304" pitchFamily="18" charset="0"/>
              </a:rPr>
              <a:t>Result Analysis</a:t>
            </a:r>
            <a:endParaRPr lang="en-US" sz="1600" dirty="0">
              <a:solidFill>
                <a:schemeClr val="bg1"/>
              </a:solidFill>
              <a:latin typeface="Sitka Heading Semibold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F872F11-1329-E9E1-92F6-AA074B0F0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394219"/>
              </p:ext>
            </p:extLst>
          </p:nvPr>
        </p:nvGraphicFramePr>
        <p:xfrm>
          <a:off x="626575" y="1174939"/>
          <a:ext cx="10976943" cy="137477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56943">
                  <a:extLst>
                    <a:ext uri="{9D8B030D-6E8A-4147-A177-3AD203B41FA5}">
                      <a16:colId xmlns:a16="http://schemas.microsoft.com/office/drawing/2014/main" val="21173034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42233622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426819849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88956569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45174106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5029153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3252227213"/>
                    </a:ext>
                  </a:extLst>
                </a:gridCol>
              </a:tblGrid>
              <a:tr h="416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A.Y</a:t>
                      </a:r>
                      <a:endParaRPr lang="en-IN" sz="18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solidFill>
                      <a:srgbClr val="F5E1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2018-19</a:t>
                      </a:r>
                      <a:endParaRPr lang="en-IN" sz="18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solidFill>
                      <a:srgbClr val="F5E1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2019-20</a:t>
                      </a:r>
                      <a:endParaRPr lang="en-IN" sz="18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solidFill>
                      <a:srgbClr val="F5E1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2020-21</a:t>
                      </a:r>
                      <a:endParaRPr lang="en-IN" sz="18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solidFill>
                      <a:srgbClr val="F5E1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2021-22</a:t>
                      </a:r>
                      <a:endParaRPr lang="en-IN" sz="18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solidFill>
                      <a:srgbClr val="F5E1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2022-23</a:t>
                      </a:r>
                      <a:endParaRPr lang="en-IN" sz="18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solidFill>
                      <a:srgbClr val="F5E1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i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2023-2024</a:t>
                      </a:r>
                    </a:p>
                  </a:txBody>
                  <a:tcPr marL="9524" marR="9524" marT="9533" marB="0" anchor="ctr">
                    <a:solidFill>
                      <a:srgbClr val="F5E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009047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Second Year </a:t>
                      </a:r>
                      <a:endParaRPr lang="en-IN" sz="12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100% (1</a:t>
                      </a:r>
                      <a:r>
                        <a:rPr lang="en-IN" sz="1400" b="0" i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st</a:t>
                      </a:r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100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% (2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nd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100% (3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rd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95.34%(4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th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90.90%(5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th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75.71%(6</a:t>
                      </a:r>
                      <a:r>
                        <a:rPr lang="en-IN" sz="1400" b="0" i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th</a:t>
                      </a:r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7432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Third Year</a:t>
                      </a:r>
                      <a:endParaRPr lang="en-IN" sz="12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NA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100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% </a:t>
                      </a:r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(1</a:t>
                      </a:r>
                      <a:r>
                        <a:rPr lang="en-IN" sz="1400" b="0" i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st</a:t>
                      </a:r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100% (2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nd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 smtClean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98.14%(3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rd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 smtClean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100%(4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th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 smtClean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93.33%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(5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th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043505"/>
                  </a:ext>
                </a:extLst>
              </a:tr>
              <a:tr h="3652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Final Year</a:t>
                      </a:r>
                      <a:endParaRPr lang="en-IN" sz="12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NA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NA</a:t>
                      </a:r>
                      <a:endParaRPr lang="en-IN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100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%</a:t>
                      </a:r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(1</a:t>
                      </a:r>
                      <a:r>
                        <a:rPr lang="en-IN" sz="1400" b="0" i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st</a:t>
                      </a:r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98.55</a:t>
                      </a:r>
                      <a:r>
                        <a:rPr lang="en-IN" sz="1400" b="0" u="none" strike="noStrike" cap="none" spc="0" baseline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% (2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nd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 smtClean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94.44%(3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rd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 smtClean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70.73%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(4</a:t>
                      </a:r>
                      <a:r>
                        <a:rPr lang="en-IN" sz="1400" b="0" u="none" strike="noStrike" cap="none" spc="0" baseline="30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th</a:t>
                      </a:r>
                      <a:r>
                        <a:rPr lang="en-IN" sz="1400" b="0" u="none" strike="noStrike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Sitka Heading" pitchFamily="2" charset="0"/>
                        </a:rPr>
                        <a:t> batch)</a:t>
                      </a:r>
                      <a:endParaRPr lang="en-IN" sz="1400" b="0" i="0" u="none" strike="noStrike" cap="none" spc="0" dirty="0" smtClean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itka Heading" pitchFamily="2" charset="0"/>
                      </a:endParaRPr>
                    </a:p>
                  </a:txBody>
                  <a:tcPr marL="9524" marR="9524" marT="953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594984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3051853"/>
              </p:ext>
            </p:extLst>
          </p:nvPr>
        </p:nvGraphicFramePr>
        <p:xfrm>
          <a:off x="2109783" y="2757486"/>
          <a:ext cx="8010525" cy="3781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Sitka Heading</vt:lpstr>
      <vt:lpstr>Sitka Heading Semibold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Makarand Shahade (Dr.)</dc:creator>
  <cp:lastModifiedBy>Bhushan Behede</cp:lastModifiedBy>
  <cp:revision>8</cp:revision>
  <dcterms:created xsi:type="dcterms:W3CDTF">2024-12-17T10:59:24Z</dcterms:created>
  <dcterms:modified xsi:type="dcterms:W3CDTF">2024-12-18T05:35:51Z</dcterms:modified>
</cp:coreProperties>
</file>